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0365C0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VIRTUAL “WHITEBOARD”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Final PRESENTATION</a:t>
            </a:r>
          </a:p>
        </p:txBody>
      </p:sp>
      <p:sp>
        <p:nvSpPr>
          <p:cNvPr id="34" name="Shape 34"/>
          <p:cNvSpPr/>
          <p:nvPr/>
        </p:nvSpPr>
        <p:spPr>
          <a:xfrm>
            <a:off x="651263" y="6472763"/>
            <a:ext cx="11702272" cy="173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lnSpc>
                <a:spcPct val="93000"/>
              </a:lnSpc>
              <a:defRPr sz="1800"/>
            </a:pPr>
            <a:r>
              <a:rPr sz="2800"/>
              <a:t>COMPUTER VISION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ARGENTINA ORTEGA SAINZ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NICOLAS LAVERDE ALFONSO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Jan. 15 2015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7840">
                <a:solidFill>
                  <a:srgbClr val="0365C0"/>
                </a:solidFill>
              </a:rPr>
              <a:t>Results</a:t>
            </a:r>
            <a:endParaRPr sz="7840">
              <a:solidFill>
                <a:srgbClr val="0365C0"/>
              </a:solidFill>
            </a:endParaRPr>
          </a:p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5684">
                <a:solidFill>
                  <a:srgbClr val="0365C0"/>
                </a:solidFill>
              </a:rPr>
              <a:t>Position reconstruction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7840">
                <a:solidFill>
                  <a:srgbClr val="0365C0"/>
                </a:solidFill>
              </a:rPr>
              <a:t>Results</a:t>
            </a:r>
            <a:endParaRPr sz="7840">
              <a:solidFill>
                <a:srgbClr val="0365C0"/>
              </a:solidFill>
            </a:endParaRPr>
          </a:p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5684">
                <a:solidFill>
                  <a:srgbClr val="0365C0"/>
                </a:solidFill>
              </a:rPr>
              <a:t>Stroke draw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Introduction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lnSpc>
                <a:spcPct val="93000"/>
              </a:lnSpc>
              <a:spcBef>
                <a:spcPts val="0"/>
              </a:spcBef>
              <a:buSzPct val="100000"/>
              <a:defRPr sz="1800"/>
            </a:pPr>
            <a:r>
              <a:rPr sz="3000"/>
              <a:t>Recognize the strokes made with a marker in a flat surface and to transform the strokes into drawings for later projection.</a:t>
            </a:r>
            <a:endParaRPr sz="3000"/>
          </a:p>
          <a:p>
            <a:pPr lvl="1" marL="0" indent="228600">
              <a:lnSpc>
                <a:spcPct val="93000"/>
              </a:lnSpc>
              <a:spcBef>
                <a:spcPts val="0"/>
              </a:spcBef>
              <a:buSzTx/>
              <a:buNone/>
              <a:defRPr sz="1800"/>
            </a:pPr>
            <a:endParaRPr sz="3000"/>
          </a:p>
          <a:p>
            <a:pPr lvl="3" marL="914400" indent="-228600">
              <a:lnSpc>
                <a:spcPct val="93000"/>
              </a:lnSpc>
              <a:spcBef>
                <a:spcPts val="0"/>
              </a:spcBef>
              <a:buSzPct val="100000"/>
              <a:defRPr sz="1800"/>
            </a:pPr>
            <a:r>
              <a:rPr sz="2800"/>
              <a:t>Two synchronized cameras capture snapshots simultaneously.</a:t>
            </a:r>
            <a:endParaRPr sz="2800"/>
          </a:p>
          <a:p>
            <a:pPr lvl="0" marL="0" indent="0">
              <a:lnSpc>
                <a:spcPct val="93000"/>
              </a:lnSpc>
              <a:spcBef>
                <a:spcPts val="0"/>
              </a:spcBef>
              <a:buSzPct val="25000"/>
              <a:defRPr sz="1800"/>
            </a:pPr>
            <a:endParaRPr sz="2800"/>
          </a:p>
          <a:p>
            <a:pPr lvl="3" marL="914400" indent="-228600">
              <a:lnSpc>
                <a:spcPct val="93000"/>
              </a:lnSpc>
              <a:spcBef>
                <a:spcPts val="0"/>
              </a:spcBef>
              <a:buSzPct val="100000"/>
              <a:defRPr sz="1800"/>
            </a:pPr>
            <a:r>
              <a:rPr sz="2800"/>
              <a:t>Process two snapshots from different perspectives to detect the position of a pre-defined marker.</a:t>
            </a:r>
            <a:endParaRPr sz="2800"/>
          </a:p>
          <a:p>
            <a:pPr lvl="0" marL="0" indent="0">
              <a:lnSpc>
                <a:spcPct val="93000"/>
              </a:lnSpc>
              <a:spcBef>
                <a:spcPts val="0"/>
              </a:spcBef>
              <a:buSzPct val="25000"/>
              <a:defRPr sz="1800"/>
            </a:pPr>
            <a:endParaRPr sz="2800"/>
          </a:p>
          <a:p>
            <a:pPr lvl="3" marL="914400" indent="-228600">
              <a:lnSpc>
                <a:spcPct val="93000"/>
              </a:lnSpc>
              <a:spcBef>
                <a:spcPts val="0"/>
              </a:spcBef>
              <a:buSzPct val="100000"/>
              <a:defRPr sz="1800"/>
            </a:pPr>
            <a:r>
              <a:rPr sz="2800"/>
              <a:t>Draw detected strokes and project them into a screen for visualization.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03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798738" y="634999"/>
            <a:ext cx="7394624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DESCRIPTION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DESCRIPTION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52" name="Group 52"/>
          <p:cNvGrpSpPr/>
          <p:nvPr/>
        </p:nvGrpSpPr>
        <p:grpSpPr>
          <a:xfrm>
            <a:off x="-52267" y="609227"/>
            <a:ext cx="7551621" cy="4827218"/>
            <a:chOff x="0" y="0"/>
            <a:chExt cx="7551619" cy="4827217"/>
          </a:xfrm>
        </p:grpSpPr>
        <p:pic>
          <p:nvPicPr>
            <p:cNvPr id="45" name="image0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551620" cy="4827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" name="Group 48"/>
            <p:cNvGrpSpPr/>
            <p:nvPr/>
          </p:nvGrpSpPr>
          <p:grpSpPr>
            <a:xfrm>
              <a:off x="350076" y="65684"/>
              <a:ext cx="2024758" cy="437179"/>
              <a:chOff x="0" y="-142489"/>
              <a:chExt cx="2024757" cy="437177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0" y="-1"/>
                <a:ext cx="2024758" cy="2946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93000"/>
                  </a:lnSpc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0" y="-142490"/>
                <a:ext cx="2024758" cy="4246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93000"/>
                  </a:lnSpc>
                  <a:defRPr sz="2200"/>
                </a:lvl1pPr>
              </a:lstStyle>
              <a:p>
                <a:pPr lvl="0">
                  <a:defRPr sz="1800"/>
                </a:pPr>
                <a:r>
                  <a:rPr sz="2200"/>
                  <a:t>Glass Screen</a:t>
                </a:r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170736" y="1763520"/>
              <a:ext cx="743690" cy="600608"/>
              <a:chOff x="0" y="-184398"/>
              <a:chExt cx="743689" cy="600607"/>
            </a:xfrm>
          </p:grpSpPr>
          <p:sp>
            <p:nvSpPr>
              <p:cNvPr id="49" name="Shape 49"/>
              <p:cNvSpPr/>
              <p:nvPr/>
            </p:nvSpPr>
            <p:spPr>
              <a:xfrm>
                <a:off x="0" y="0"/>
                <a:ext cx="700149" cy="3663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lnSpc>
                    <a:spcPct val="93000"/>
                  </a:lnSpc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0" y="-184399"/>
                <a:ext cx="743690" cy="60060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93000"/>
                  </a:lnSpc>
                  <a:defRPr sz="2300"/>
                </a:lvl1pPr>
              </a:lstStyle>
              <a:p>
                <a:pPr lvl="0">
                  <a:defRPr sz="1800"/>
                </a:pPr>
                <a:r>
                  <a:rPr sz="2300"/>
                  <a:t>ROI</a:t>
                </a:r>
              </a:p>
            </p:txBody>
          </p:sp>
        </p:grpSp>
      </p:grpSp>
      <p:pic>
        <p:nvPicPr>
          <p:cNvPr id="53" name="image00.pn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801825" y="1346436"/>
            <a:ext cx="3868661" cy="3352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SYSTEM DESCRIPTION</a:t>
            </a:r>
          </a:p>
        </p:txBody>
      </p:sp>
      <p:grpSp>
        <p:nvGrpSpPr>
          <p:cNvPr id="58" name="Group 58"/>
          <p:cNvGrpSpPr/>
          <p:nvPr/>
        </p:nvGrpSpPr>
        <p:grpSpPr>
          <a:xfrm>
            <a:off x="2950038" y="4874613"/>
            <a:ext cx="2676509" cy="1904489"/>
            <a:chOff x="0" y="0"/>
            <a:chExt cx="2676508" cy="1904487"/>
          </a:xfrm>
        </p:grpSpPr>
        <p:sp>
          <p:nvSpPr>
            <p:cNvPr id="56" name="Shape 56"/>
            <p:cNvSpPr/>
            <p:nvPr/>
          </p:nvSpPr>
          <p:spPr>
            <a:xfrm>
              <a:off x="0" y="0"/>
              <a:ext cx="2676509" cy="1904488"/>
            </a:xfrm>
            <a:prstGeom prst="rect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" name="Shape 57"/>
            <p:cNvSpPr/>
            <p:nvPr/>
          </p:nvSpPr>
          <p:spPr>
            <a:xfrm>
              <a:off x="0" y="601356"/>
              <a:ext cx="2676509" cy="701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MARKER </a:t>
              </a:r>
              <a:endParaRPr sz="2200"/>
            </a:p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DETECTOR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7900416" y="4874613"/>
            <a:ext cx="2221347" cy="1904489"/>
            <a:chOff x="0" y="0"/>
            <a:chExt cx="2221346" cy="1904487"/>
          </a:xfrm>
        </p:grpSpPr>
        <p:sp>
          <p:nvSpPr>
            <p:cNvPr id="59" name="Shape 59"/>
            <p:cNvSpPr/>
            <p:nvPr/>
          </p:nvSpPr>
          <p:spPr>
            <a:xfrm>
              <a:off x="-1" y="0"/>
              <a:ext cx="2221348" cy="190448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" name="Shape 60"/>
            <p:cNvSpPr/>
            <p:nvPr/>
          </p:nvSpPr>
          <p:spPr>
            <a:xfrm>
              <a:off x="-1" y="747187"/>
              <a:ext cx="2221348" cy="410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3000"/>
                </a:lnSpc>
                <a:defRPr sz="2200"/>
              </a:lvl1pPr>
            </a:lstStyle>
            <a:p>
              <a:pPr lvl="0">
                <a:defRPr sz="1800"/>
              </a:pPr>
              <a:r>
                <a:rPr sz="2200"/>
                <a:t>PAINTER</a:t>
              </a:r>
            </a:p>
          </p:txBody>
        </p:sp>
      </p:grpSp>
      <p:sp>
        <p:nvSpPr>
          <p:cNvPr id="62" name="Shape 62"/>
          <p:cNvSpPr/>
          <p:nvPr/>
        </p:nvSpPr>
        <p:spPr>
          <a:xfrm>
            <a:off x="5626548" y="5434872"/>
            <a:ext cx="2273866" cy="1944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3" name="Shape 63"/>
          <p:cNvSpPr/>
          <p:nvPr/>
        </p:nvSpPr>
        <p:spPr>
          <a:xfrm>
            <a:off x="5626548" y="5732509"/>
            <a:ext cx="2273866" cy="1944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4" name="Shape 64"/>
          <p:cNvSpPr/>
          <p:nvPr/>
        </p:nvSpPr>
        <p:spPr>
          <a:xfrm>
            <a:off x="5792441" y="6139935"/>
            <a:ext cx="2017107" cy="410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sphere_color</a:t>
            </a:r>
          </a:p>
        </p:txBody>
      </p:sp>
      <p:sp>
        <p:nvSpPr>
          <p:cNvPr id="65" name="Shape 65"/>
          <p:cNvSpPr/>
          <p:nvPr/>
        </p:nvSpPr>
        <p:spPr>
          <a:xfrm>
            <a:off x="5817729" y="4978278"/>
            <a:ext cx="2017108" cy="410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p_a = [xa,ya]</a:t>
            </a:r>
          </a:p>
        </p:txBody>
      </p:sp>
      <p:sp>
        <p:nvSpPr>
          <p:cNvPr id="66" name="Shape 66"/>
          <p:cNvSpPr/>
          <p:nvPr/>
        </p:nvSpPr>
        <p:spPr>
          <a:xfrm>
            <a:off x="5799666" y="5658343"/>
            <a:ext cx="2017108" cy="410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p_b = [xb,yb]</a:t>
            </a:r>
          </a:p>
        </p:txBody>
      </p:sp>
      <p:sp>
        <p:nvSpPr>
          <p:cNvPr id="67" name="Shape 67"/>
          <p:cNvSpPr/>
          <p:nvPr/>
        </p:nvSpPr>
        <p:spPr>
          <a:xfrm>
            <a:off x="5255028" y="2872649"/>
            <a:ext cx="3096660" cy="70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Pixel Coordinates of the marker tip</a:t>
            </a:r>
          </a:p>
        </p:txBody>
      </p:sp>
      <p:sp>
        <p:nvSpPr>
          <p:cNvPr id="68" name="Shape 68"/>
          <p:cNvSpPr/>
          <p:nvPr/>
        </p:nvSpPr>
        <p:spPr>
          <a:xfrm flipH="1" flipV="1">
            <a:off x="6803358" y="3617924"/>
            <a:ext cx="3890" cy="1367574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" name="Shape 69"/>
          <p:cNvSpPr/>
          <p:nvPr/>
        </p:nvSpPr>
        <p:spPr>
          <a:xfrm flipH="1" rot="10800000">
            <a:off x="2469590" y="6779166"/>
            <a:ext cx="6541547" cy="1875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50800">
            <a:solidFill>
              <a:srgbClr val="70BF41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" name="Shape 70"/>
          <p:cNvSpPr/>
          <p:nvPr/>
        </p:nvSpPr>
        <p:spPr>
          <a:xfrm>
            <a:off x="5626548" y="6555389"/>
            <a:ext cx="2273866" cy="1944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3286548" y="7515663"/>
            <a:ext cx="5601999" cy="70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000"/>
            </a:lvl1pPr>
          </a:lstStyle>
          <a:p>
            <a:pPr lvl="0">
              <a:defRPr sz="1800"/>
            </a:pPr>
            <a:r>
              <a:rPr sz="2000"/>
              <a:t>Intrinsic and Extrinsic parameters of the camera array.</a:t>
            </a:r>
          </a:p>
        </p:txBody>
      </p:sp>
      <p:sp>
        <p:nvSpPr>
          <p:cNvPr id="72" name="Shape 72"/>
          <p:cNvSpPr/>
          <p:nvPr/>
        </p:nvSpPr>
        <p:spPr>
          <a:xfrm>
            <a:off x="2613529" y="4314354"/>
            <a:ext cx="7842797" cy="4818613"/>
          </a:xfrm>
          <a:prstGeom prst="rect">
            <a:avLst/>
          </a:prstGeom>
          <a:ln w="50800">
            <a:solidFill>
              <a:srgbClr val="800080"/>
            </a:solidFill>
            <a:round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73" name="Shape 73"/>
          <p:cNvSpPr/>
          <p:nvPr/>
        </p:nvSpPr>
        <p:spPr>
          <a:xfrm flipV="1">
            <a:off x="10121763" y="5804488"/>
            <a:ext cx="692469" cy="21397"/>
          </a:xfrm>
          <a:prstGeom prst="line">
            <a:avLst/>
          </a:prstGeom>
          <a:ln w="12700">
            <a:solidFill>
              <a:srgbClr val="FF00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2489041" y="5209212"/>
            <a:ext cx="460998" cy="1943"/>
          </a:xfrm>
          <a:prstGeom prst="line">
            <a:avLst/>
          </a:prstGeom>
          <a:ln w="12700">
            <a:solidFill>
              <a:srgbClr val="70BF41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2465700" y="6329729"/>
            <a:ext cx="484339" cy="1944"/>
          </a:xfrm>
          <a:prstGeom prst="line">
            <a:avLst/>
          </a:prstGeom>
          <a:ln w="12700">
            <a:solidFill>
              <a:srgbClr val="70BF41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6" name="Shape 76"/>
          <p:cNvSpPr/>
          <p:nvPr/>
        </p:nvSpPr>
        <p:spPr>
          <a:xfrm>
            <a:off x="736479" y="4496620"/>
            <a:ext cx="1715909" cy="1427649"/>
          </a:xfrm>
          <a:prstGeom prst="rightArrow">
            <a:avLst>
              <a:gd name="adj1" fmla="val 32000"/>
              <a:gd name="adj2" fmla="val 16902"/>
            </a:avLst>
          </a:prstGeom>
          <a:ln w="50800">
            <a:solidFill>
              <a:srgbClr val="70BF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sCam1_in</a:t>
            </a:r>
          </a:p>
        </p:txBody>
      </p:sp>
      <p:sp>
        <p:nvSpPr>
          <p:cNvPr id="77" name="Shape 77"/>
          <p:cNvSpPr/>
          <p:nvPr/>
        </p:nvSpPr>
        <p:spPr>
          <a:xfrm>
            <a:off x="736479" y="5617453"/>
            <a:ext cx="1715909" cy="1427650"/>
          </a:xfrm>
          <a:prstGeom prst="rightArrow">
            <a:avLst>
              <a:gd name="adj1" fmla="val 32000"/>
              <a:gd name="adj2" fmla="val 16902"/>
            </a:avLst>
          </a:prstGeom>
          <a:ln w="50800">
            <a:solidFill>
              <a:srgbClr val="70BF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sCam2_in</a:t>
            </a:r>
          </a:p>
        </p:txBody>
      </p:sp>
      <p:sp>
        <p:nvSpPr>
          <p:cNvPr id="78" name="Shape 78"/>
          <p:cNvSpPr/>
          <p:nvPr/>
        </p:nvSpPr>
        <p:spPr>
          <a:xfrm>
            <a:off x="799979" y="7940589"/>
            <a:ext cx="1715909" cy="1427650"/>
          </a:xfrm>
          <a:prstGeom prst="rightArrow">
            <a:avLst>
              <a:gd name="adj1" fmla="val 32000"/>
              <a:gd name="adj2" fmla="val 16902"/>
            </a:avLst>
          </a:prstGeom>
          <a:ln w="50800">
            <a:solidFill>
              <a:srgbClr val="70BF4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P Matrix</a:t>
            </a:r>
          </a:p>
        </p:txBody>
      </p:sp>
      <p:sp>
        <p:nvSpPr>
          <p:cNvPr id="79" name="Shape 79"/>
          <p:cNvSpPr/>
          <p:nvPr/>
        </p:nvSpPr>
        <p:spPr>
          <a:xfrm>
            <a:off x="10795872" y="5033004"/>
            <a:ext cx="1715909" cy="1427649"/>
          </a:xfrm>
          <a:prstGeom prst="rightArrow">
            <a:avLst>
              <a:gd name="adj1" fmla="val 32000"/>
              <a:gd name="adj2" fmla="val 16902"/>
            </a:avLst>
          </a:prstGeom>
          <a:ln w="50800">
            <a:solidFill>
              <a:srgbClr val="C8250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500"/>
            </a:lvl1pPr>
          </a:lstStyle>
          <a:p>
            <a:pPr lvl="0">
              <a:defRPr sz="1800"/>
            </a:pPr>
            <a:r>
              <a:rPr sz="1500"/>
              <a:t>Output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INPUT</a:t>
            </a:r>
          </a:p>
        </p:txBody>
      </p:sp>
      <p:pic>
        <p:nvPicPr>
          <p:cNvPr id="82" name="image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662" y="6153953"/>
            <a:ext cx="5549799" cy="3124125"/>
          </a:xfrm>
          <a:prstGeom prst="rect">
            <a:avLst/>
          </a:prstGeom>
          <a:ln w="76200">
            <a:solidFill>
              <a:srgbClr val="33CC66"/>
            </a:solidFill>
            <a:round/>
          </a:ln>
        </p:spPr>
      </p:pic>
      <p:pic>
        <p:nvPicPr>
          <p:cNvPr id="83" name="image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902" y="2337323"/>
            <a:ext cx="5549800" cy="3124124"/>
          </a:xfrm>
          <a:prstGeom prst="rect">
            <a:avLst/>
          </a:prstGeom>
          <a:ln w="76200">
            <a:solidFill>
              <a:srgbClr val="00AE00"/>
            </a:solidFill>
            <a:round/>
          </a:ln>
        </p:spPr>
      </p:pic>
      <p:sp>
        <p:nvSpPr>
          <p:cNvPr id="84" name="Shape 84"/>
          <p:cNvSpPr/>
          <p:nvPr/>
        </p:nvSpPr>
        <p:spPr>
          <a:xfrm>
            <a:off x="7667711" y="2346822"/>
            <a:ext cx="458342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3000"/>
              </a:lnSpc>
              <a:defRPr sz="2800"/>
            </a:lvl1pPr>
          </a:lstStyle>
          <a:p>
            <a:pPr lvl="0">
              <a:defRPr sz="1800"/>
            </a:pPr>
            <a:r>
              <a:rPr sz="2800"/>
              <a:t>Resolution: 1920x1080</a:t>
            </a:r>
          </a:p>
        </p:txBody>
      </p:sp>
      <p:sp>
        <p:nvSpPr>
          <p:cNvPr id="85" name="Shape 85"/>
          <p:cNvSpPr/>
          <p:nvPr/>
        </p:nvSpPr>
        <p:spPr>
          <a:xfrm>
            <a:off x="6907265" y="3606165"/>
            <a:ext cx="5351038" cy="2541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lnSpc>
                <a:spcPct val="93000"/>
              </a:lnSpc>
              <a:defRPr sz="1800"/>
            </a:pPr>
            <a:r>
              <a:rPr sz="2800"/>
              <a:t>OFFLINE DESIGN: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100 frames (images) per view.</a:t>
            </a:r>
            <a:endParaRPr sz="2800"/>
          </a:p>
          <a:p>
            <a:pPr lvl="0">
              <a:lnSpc>
                <a:spcPct val="93000"/>
              </a:lnSpc>
              <a:defRPr sz="1800"/>
            </a:pPr>
            <a:endParaRPr sz="2800"/>
          </a:p>
          <a:p>
            <a:pPr lvl="0">
              <a:lnSpc>
                <a:spcPct val="93000"/>
              </a:lnSpc>
              <a:defRPr sz="1800"/>
            </a:pPr>
            <a:r>
              <a:rPr sz="2800"/>
              <a:t>3 sessions “recorded”, with three different colored markers (r,g,b).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365C0"/>
                </a:solidFill>
              </a:rPr>
              <a:t>MARKER DETECTOR SYSTEM</a:t>
            </a:r>
          </a:p>
        </p:txBody>
      </p:sp>
      <p:sp>
        <p:nvSpPr>
          <p:cNvPr id="88" name="Shape 88"/>
          <p:cNvSpPr/>
          <p:nvPr/>
        </p:nvSpPr>
        <p:spPr>
          <a:xfrm>
            <a:off x="2237870" y="2608713"/>
            <a:ext cx="8304747" cy="6737291"/>
          </a:xfrm>
          <a:prstGeom prst="rect">
            <a:avLst/>
          </a:prstGeom>
          <a:ln w="50800">
            <a:solidFill/>
            <a:round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200">
                <a:solidFill>
                  <a:srgbClr val="FFFFFF"/>
                </a:solidFill>
              </a:defRPr>
            </a:pPr>
          </a:p>
        </p:txBody>
      </p:sp>
      <p:grpSp>
        <p:nvGrpSpPr>
          <p:cNvPr id="91" name="Group 91"/>
          <p:cNvGrpSpPr/>
          <p:nvPr/>
        </p:nvGrpSpPr>
        <p:grpSpPr>
          <a:xfrm>
            <a:off x="2592528" y="5235374"/>
            <a:ext cx="2637888" cy="1877009"/>
            <a:chOff x="0" y="0"/>
            <a:chExt cx="2637886" cy="1877007"/>
          </a:xfrm>
        </p:grpSpPr>
        <p:sp>
          <p:nvSpPr>
            <p:cNvPr id="89" name="Shape 89"/>
            <p:cNvSpPr/>
            <p:nvPr/>
          </p:nvSpPr>
          <p:spPr>
            <a:xfrm>
              <a:off x="0" y="-1"/>
              <a:ext cx="2637887" cy="1877009"/>
            </a:xfrm>
            <a:prstGeom prst="rect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0" y="448952"/>
              <a:ext cx="2637887" cy="979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1800"/>
              </a:pPr>
              <a:r>
                <a:rPr sz="1900"/>
                <a:t>DIMENSION</a:t>
              </a:r>
              <a:endParaRPr sz="1900"/>
            </a:p>
            <a:p>
              <a:pPr lvl="0">
                <a:lnSpc>
                  <a:spcPct val="93000"/>
                </a:lnSpc>
                <a:defRPr sz="1800"/>
              </a:pPr>
              <a:r>
                <a:rPr sz="1900"/>
                <a:t>REDUCTION</a:t>
              </a:r>
              <a:endParaRPr sz="1900"/>
            </a:p>
            <a:p>
              <a:pPr lvl="0">
                <a:lnSpc>
                  <a:spcPct val="93000"/>
                </a:lnSpc>
                <a:defRPr sz="1800"/>
              </a:pPr>
              <a:r>
                <a:rPr sz="1900"/>
                <a:t>(ROI)</a:t>
              </a:r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5978073" y="2959574"/>
            <a:ext cx="3864812" cy="2783878"/>
            <a:chOff x="0" y="0"/>
            <a:chExt cx="3864811" cy="2783876"/>
          </a:xfrm>
        </p:grpSpPr>
        <p:sp>
          <p:nvSpPr>
            <p:cNvPr id="92" name="Shape 92"/>
            <p:cNvSpPr/>
            <p:nvPr/>
          </p:nvSpPr>
          <p:spPr>
            <a:xfrm>
              <a:off x="-1" y="-1"/>
              <a:ext cx="3864813" cy="2783878"/>
            </a:xfrm>
            <a:prstGeom prst="rect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>
              <a:off x="-1" y="1046114"/>
              <a:ext cx="3864813" cy="69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MARKER </a:t>
              </a:r>
              <a:endParaRPr sz="2200"/>
            </a:p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DETECTION</a:t>
              </a: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6599205" y="7003098"/>
            <a:ext cx="2616800" cy="1877008"/>
            <a:chOff x="0" y="0"/>
            <a:chExt cx="2616798" cy="1877007"/>
          </a:xfrm>
        </p:grpSpPr>
        <p:sp>
          <p:nvSpPr>
            <p:cNvPr id="95" name="Shape 95"/>
            <p:cNvSpPr/>
            <p:nvPr/>
          </p:nvSpPr>
          <p:spPr>
            <a:xfrm>
              <a:off x="-1" y="-1"/>
              <a:ext cx="2616800" cy="1877009"/>
            </a:xfrm>
            <a:prstGeom prst="rect">
              <a:avLst/>
            </a:prstGeom>
            <a:noFill/>
            <a:ln w="762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" name="Shape 96"/>
            <p:cNvSpPr/>
            <p:nvPr/>
          </p:nvSpPr>
          <p:spPr>
            <a:xfrm>
              <a:off x="-1" y="592679"/>
              <a:ext cx="2616800" cy="69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COLOR</a:t>
              </a:r>
              <a:endParaRPr sz="2200"/>
            </a:p>
            <a:p>
              <a:pPr lvl="0">
                <a:lnSpc>
                  <a:spcPct val="93000"/>
                </a:lnSpc>
                <a:defRPr sz="1800"/>
              </a:pPr>
              <a:r>
                <a:rPr sz="2200"/>
                <a:t>RECOGNITION</a:t>
              </a:r>
            </a:p>
          </p:txBody>
        </p:sp>
      </p:grpSp>
      <p:sp>
        <p:nvSpPr>
          <p:cNvPr id="98" name="Shape 98"/>
          <p:cNvSpPr/>
          <p:nvPr/>
        </p:nvSpPr>
        <p:spPr>
          <a:xfrm flipH="1" rot="10800000">
            <a:off x="3909555" y="4351678"/>
            <a:ext cx="2068624" cy="883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9" name="Shape 99"/>
          <p:cNvSpPr/>
          <p:nvPr/>
        </p:nvSpPr>
        <p:spPr>
          <a:xfrm flipH="1">
            <a:off x="7908563" y="5745368"/>
            <a:ext cx="1916" cy="1259647"/>
          </a:xfrm>
          <a:prstGeom prst="line">
            <a:avLst/>
          </a:prstGeom>
          <a:ln w="12700">
            <a:solidFill/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1708759" y="6230439"/>
            <a:ext cx="839677" cy="1916"/>
          </a:xfrm>
          <a:prstGeom prst="line">
            <a:avLst/>
          </a:prstGeom>
          <a:ln w="101600">
            <a:solidFill>
              <a:srgbClr val="00FF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1" name="Shape 101"/>
          <p:cNvSpPr/>
          <p:nvPr/>
        </p:nvSpPr>
        <p:spPr>
          <a:xfrm>
            <a:off x="1570730" y="6119237"/>
            <a:ext cx="220464" cy="220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FF00"/>
          </a:solidFill>
          <a:ln w="12700">
            <a:solidFill>
              <a:srgbClr val="00FF00"/>
            </a:solidFill>
            <a:round/>
          </a:ln>
        </p:spPr>
        <p:txBody>
          <a:bodyPr lIns="0" tIns="0" rIns="0" bIns="0" anchor="ctr"/>
          <a:lstStyle/>
          <a:p>
            <a:pPr lvl="0">
              <a:lnSpc>
                <a:spcPct val="93000"/>
              </a:lnSpc>
              <a:defRPr sz="2200">
                <a:solidFill>
                  <a:srgbClr val="FFFFFF"/>
                </a:solidFill>
              </a:defRPr>
            </a:pPr>
          </a:p>
        </p:txBody>
      </p:sp>
      <p:sp>
        <p:nvSpPr>
          <p:cNvPr id="102" name="Shape 102"/>
          <p:cNvSpPr/>
          <p:nvPr/>
        </p:nvSpPr>
        <p:spPr>
          <a:xfrm>
            <a:off x="945765" y="4592304"/>
            <a:ext cx="983456" cy="40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200"/>
            </a:lvl1pPr>
          </a:lstStyle>
          <a:p>
            <a:pPr lvl="0">
              <a:defRPr sz="1800"/>
            </a:pPr>
            <a:r>
              <a:rPr sz="2200"/>
              <a:t>CAM1</a:t>
            </a:r>
          </a:p>
        </p:txBody>
      </p:sp>
      <p:sp>
        <p:nvSpPr>
          <p:cNvPr id="103" name="Shape 103"/>
          <p:cNvSpPr/>
          <p:nvPr/>
        </p:nvSpPr>
        <p:spPr>
          <a:xfrm>
            <a:off x="1436535" y="5212367"/>
            <a:ext cx="245384" cy="906870"/>
          </a:xfrm>
          <a:prstGeom prst="line">
            <a:avLst/>
          </a:prstGeom>
          <a:ln w="50800">
            <a:solidFill>
              <a:srgbClr val="00FF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690378" y="7132690"/>
            <a:ext cx="983457" cy="404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200"/>
            </a:lvl1pPr>
          </a:lstStyle>
          <a:p>
            <a:pPr lvl="0">
              <a:defRPr sz="1800"/>
            </a:pPr>
            <a:r>
              <a:rPr sz="2200"/>
              <a:t>CAM2</a:t>
            </a:r>
          </a:p>
        </p:txBody>
      </p:sp>
      <p:sp>
        <p:nvSpPr>
          <p:cNvPr id="105" name="Shape 105"/>
          <p:cNvSpPr/>
          <p:nvPr/>
        </p:nvSpPr>
        <p:spPr>
          <a:xfrm flipV="1">
            <a:off x="1438453" y="6339723"/>
            <a:ext cx="243468" cy="845516"/>
          </a:xfrm>
          <a:prstGeom prst="line">
            <a:avLst/>
          </a:prstGeom>
          <a:ln w="50800">
            <a:solidFill>
              <a:srgbClr val="00FF00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9217921" y="7940644"/>
            <a:ext cx="3021302" cy="7669"/>
          </a:xfrm>
          <a:prstGeom prst="line">
            <a:avLst/>
          </a:prstGeom>
          <a:ln w="12700">
            <a:solidFill>
              <a:srgbClr val="0000FF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3836706" y="3139177"/>
            <a:ext cx="2137533" cy="760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cam1_redux, cam2_redux</a:t>
            </a:r>
          </a:p>
        </p:txBody>
      </p:sp>
      <p:sp>
        <p:nvSpPr>
          <p:cNvPr id="108" name="Shape 108"/>
          <p:cNvSpPr/>
          <p:nvPr/>
        </p:nvSpPr>
        <p:spPr>
          <a:xfrm>
            <a:off x="8002500" y="5922315"/>
            <a:ext cx="2137533" cy="43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marker_crop</a:t>
            </a:r>
          </a:p>
        </p:txBody>
      </p:sp>
      <p:sp>
        <p:nvSpPr>
          <p:cNvPr id="109" name="Shape 109"/>
          <p:cNvSpPr/>
          <p:nvPr/>
        </p:nvSpPr>
        <p:spPr>
          <a:xfrm>
            <a:off x="10766914" y="7114857"/>
            <a:ext cx="2137532" cy="43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color_marker</a:t>
            </a:r>
          </a:p>
        </p:txBody>
      </p:sp>
      <p:sp>
        <p:nvSpPr>
          <p:cNvPr id="110" name="Shape 110"/>
          <p:cNvSpPr/>
          <p:nvPr/>
        </p:nvSpPr>
        <p:spPr>
          <a:xfrm>
            <a:off x="10676811" y="3027235"/>
            <a:ext cx="1324695" cy="43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(x1, y1)</a:t>
            </a:r>
          </a:p>
        </p:txBody>
      </p:sp>
      <p:sp>
        <p:nvSpPr>
          <p:cNvPr id="111" name="Shape 111"/>
          <p:cNvSpPr/>
          <p:nvPr/>
        </p:nvSpPr>
        <p:spPr>
          <a:xfrm>
            <a:off x="9842887" y="3799338"/>
            <a:ext cx="2356079" cy="1918"/>
          </a:xfrm>
          <a:prstGeom prst="line">
            <a:avLst/>
          </a:prstGeom>
          <a:ln w="12700">
            <a:solidFill>
              <a:srgbClr val="0000FF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9842887" y="4995717"/>
            <a:ext cx="2356079" cy="1917"/>
          </a:xfrm>
          <a:prstGeom prst="line">
            <a:avLst/>
          </a:prstGeom>
          <a:ln w="12700">
            <a:solidFill>
              <a:srgbClr val="0000FF"/>
            </a:solidFill>
            <a:round/>
            <a:tailEnd type="triangle"/>
          </a:ln>
        </p:spPr>
        <p:txBody>
          <a:bodyPr lIns="0" tIns="0" rIns="0" bIns="0" anchor="ctr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3" name="Shape 113"/>
          <p:cNvSpPr/>
          <p:nvPr/>
        </p:nvSpPr>
        <p:spPr>
          <a:xfrm>
            <a:off x="10676811" y="4288800"/>
            <a:ext cx="1324695" cy="43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3000"/>
              </a:lnSpc>
              <a:defRPr sz="2400"/>
            </a:lvl1pPr>
          </a:lstStyle>
          <a:p>
            <a:pPr lvl="0">
              <a:defRPr sz="1800"/>
            </a:pPr>
            <a:r>
              <a:rPr sz="2400"/>
              <a:t>(x2, y2)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7840">
                <a:solidFill>
                  <a:srgbClr val="0365C0"/>
                </a:solidFill>
              </a:rPr>
              <a:t>Results</a:t>
            </a:r>
            <a:endParaRPr sz="7840">
              <a:solidFill>
                <a:srgbClr val="0365C0"/>
              </a:solidFill>
            </a:endParaRPr>
          </a:p>
          <a:p>
            <a:pPr lvl="0" defTabSz="572516">
              <a:defRPr sz="1800">
                <a:solidFill>
                  <a:srgbClr val="000000"/>
                </a:solidFill>
              </a:defRPr>
            </a:pPr>
            <a:r>
              <a:rPr sz="5684">
                <a:solidFill>
                  <a:srgbClr val="0365C0"/>
                </a:solidFill>
              </a:rPr>
              <a:t>Data Synchronization</a:t>
            </a:r>
          </a:p>
        </p:txBody>
      </p:sp>
      <p:pic>
        <p:nvPicPr>
          <p:cNvPr id="116" name="FrameSide.png"/>
          <p:cNvPicPr/>
          <p:nvPr/>
        </p:nvPicPr>
        <p:blipFill>
          <a:blip r:embed="rId2">
            <a:extLst/>
          </a:blip>
          <a:srcRect l="30788" t="0" r="0" b="0"/>
          <a:stretch>
            <a:fillRect/>
          </a:stretch>
        </p:blipFill>
        <p:spPr>
          <a:xfrm>
            <a:off x="58831" y="2990656"/>
            <a:ext cx="6177514" cy="5020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FrameUp.png"/>
          <p:cNvPicPr/>
          <p:nvPr/>
        </p:nvPicPr>
        <p:blipFill>
          <a:blip r:embed="rId3">
            <a:extLst/>
          </a:blip>
          <a:srcRect l="6177" t="0" r="21816" b="2169"/>
          <a:stretch>
            <a:fillRect/>
          </a:stretch>
        </p:blipFill>
        <p:spPr>
          <a:xfrm>
            <a:off x="6378693" y="2992143"/>
            <a:ext cx="6567333" cy="5019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952500" y="444500"/>
            <a:ext cx="11099800" cy="1871779"/>
          </a:xfrm>
          <a:prstGeom prst="rect">
            <a:avLst/>
          </a:prstGeom>
        </p:spPr>
        <p:txBody>
          <a:bodyPr/>
          <a:lstStyle/>
          <a:p>
            <a:pPr lvl="0" defTabSz="502412">
              <a:defRPr sz="1800">
                <a:solidFill>
                  <a:srgbClr val="000000"/>
                </a:solidFill>
              </a:defRPr>
            </a:pPr>
            <a:r>
              <a:rPr sz="6880">
                <a:solidFill>
                  <a:srgbClr val="0365C0"/>
                </a:solidFill>
              </a:rPr>
              <a:t>Results</a:t>
            </a:r>
            <a:endParaRPr sz="6880">
              <a:solidFill>
                <a:srgbClr val="0365C0"/>
              </a:solidFill>
            </a:endParaRPr>
          </a:p>
          <a:p>
            <a:pPr lvl="0" defTabSz="502412">
              <a:defRPr sz="1800">
                <a:solidFill>
                  <a:srgbClr val="000000"/>
                </a:solidFill>
              </a:defRPr>
            </a:pPr>
            <a:r>
              <a:rPr sz="4730">
                <a:solidFill>
                  <a:srgbClr val="0365C0"/>
                </a:solidFill>
              </a:rPr>
              <a:t>MARKER DETECTION</a:t>
            </a:r>
          </a:p>
        </p:txBody>
      </p:sp>
      <p:grpSp>
        <p:nvGrpSpPr>
          <p:cNvPr id="122" name="Group 122"/>
          <p:cNvGrpSpPr/>
          <p:nvPr/>
        </p:nvGrpSpPr>
        <p:grpSpPr>
          <a:xfrm>
            <a:off x="6279671" y="3299407"/>
            <a:ext cx="3057750" cy="1296560"/>
            <a:chOff x="884925" y="2025887"/>
            <a:chExt cx="3057748" cy="1296558"/>
          </a:xfrm>
        </p:grpSpPr>
        <p:pic>
          <p:nvPicPr>
            <p:cNvPr id="120" name="image05.png"/>
            <p:cNvPicPr/>
            <p:nvPr/>
          </p:nvPicPr>
          <p:blipFill>
            <a:blip r:embed="rId2">
              <a:extLst/>
            </a:blip>
            <a:srcRect l="19716" t="67819" r="12155" b="7903"/>
            <a:stretch>
              <a:fillRect/>
            </a:stretch>
          </p:blipFill>
          <p:spPr>
            <a:xfrm>
              <a:off x="884925" y="2025887"/>
              <a:ext cx="3057749" cy="1296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3035950" y="2512789"/>
              <a:ext cx="382237" cy="349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5400" cap="flat">
              <a:solidFill>
                <a:srgbClr val="00882B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3" name="Screen Shot 2015-01-15 at 03.10.18 (2).png"/>
          <p:cNvPicPr/>
          <p:nvPr/>
        </p:nvPicPr>
        <p:blipFill>
          <a:blip r:embed="rId3">
            <a:extLst/>
          </a:blip>
          <a:srcRect l="16442" t="3204" r="24086" b="18119"/>
          <a:stretch>
            <a:fillRect/>
          </a:stretch>
        </p:blipFill>
        <p:spPr>
          <a:xfrm>
            <a:off x="693423" y="2290336"/>
            <a:ext cx="4454101" cy="331452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5505585" y="3623836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+</a:t>
            </a:r>
          </a:p>
        </p:txBody>
      </p:sp>
      <p:pic>
        <p:nvPicPr>
          <p:cNvPr id="125" name="Screen Shot 2015-01-15 at 03.22.1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65331" y="2351757"/>
            <a:ext cx="1346046" cy="3191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9943349" y="3623836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+</a:t>
            </a:r>
          </a:p>
        </p:txBody>
      </p:sp>
      <p:pic>
        <p:nvPicPr>
          <p:cNvPr id="127" name="Screen Shot 2015-01-15 at 03.25.35.png"/>
          <p:cNvPicPr/>
          <p:nvPr/>
        </p:nvPicPr>
        <p:blipFill>
          <a:blip r:embed="rId5">
            <a:extLst/>
          </a:blip>
          <a:srcRect l="0" t="0" r="16269" b="25229"/>
          <a:stretch>
            <a:fillRect/>
          </a:stretch>
        </p:blipFill>
        <p:spPr>
          <a:xfrm>
            <a:off x="4469137" y="5886030"/>
            <a:ext cx="5227801" cy="366748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28" name="Shape 128"/>
          <p:cNvSpPr/>
          <p:nvPr/>
        </p:nvSpPr>
        <p:spPr>
          <a:xfrm>
            <a:off x="3560433" y="7395941"/>
            <a:ext cx="4160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=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